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1" r:id="rId4"/>
    <p:sldId id="275" r:id="rId5"/>
    <p:sldId id="277" r:id="rId6"/>
    <p:sldId id="276" r:id="rId7"/>
    <p:sldId id="278" r:id="rId8"/>
    <p:sldId id="272" r:id="rId9"/>
    <p:sldId id="279" r:id="rId10"/>
    <p:sldId id="269" r:id="rId11"/>
    <p:sldId id="280" r:id="rId12"/>
    <p:sldId id="273" r:id="rId13"/>
    <p:sldId id="274" r:id="rId14"/>
    <p:sldId id="260" r:id="rId15"/>
  </p:sldIdLst>
  <p:sldSz cx="12192000" cy="6858000"/>
  <p:notesSz cx="6858000" cy="9144000"/>
  <p:embeddedFontLst>
    <p:embeddedFont>
      <p:font typeface="ALS Sector Bold" panose="020B0604020202020204" charset="0"/>
      <p:bold r:id="rId17"/>
    </p:embeddedFont>
    <p:embeddedFont>
      <p:font typeface="ALS Sector Regular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2" d="100"/>
          <a:sy n="102" d="100"/>
        </p:scale>
        <p:origin x="114" y="15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usmaxnik-rgb/VKR_UMN_Modul_Predict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981174"/>
            <a:ext cx="9119010" cy="3416636"/>
          </a:xfrm>
        </p:spPr>
        <p:txBody>
          <a:bodyPr/>
          <a:lstStyle/>
          <a:p>
            <a:r>
              <a:rPr lang="ru-RU" sz="3600" dirty="0">
                <a:latin typeface="+mj-lt"/>
              </a:rPr>
              <a:t>ВЫПУСКНАЯ КВАЛИФИКАЦИОННАЯ РАБОТА </a:t>
            </a:r>
            <a:br>
              <a:rPr lang="ru-RU" sz="3600" dirty="0">
                <a:latin typeface="+mj-lt"/>
              </a:rPr>
            </a:br>
            <a:r>
              <a:rPr lang="ru-RU" sz="3600" dirty="0">
                <a:latin typeface="+mj-lt"/>
              </a:rPr>
              <a:t>по курсу </a:t>
            </a:r>
            <a:br>
              <a:rPr lang="ru-RU" sz="3600" dirty="0">
                <a:latin typeface="+mj-lt"/>
              </a:rPr>
            </a:br>
            <a:r>
              <a:rPr lang="ru-RU" sz="3600" dirty="0">
                <a:latin typeface="+mj-lt"/>
              </a:rPr>
              <a:t>«Data Science Pro»</a:t>
            </a:r>
            <a:br>
              <a:rPr lang="ru-RU" sz="3600" dirty="0">
                <a:latin typeface="+mj-lt"/>
              </a:rPr>
            </a:br>
            <a:r>
              <a:rPr lang="ru-RU" sz="3600" dirty="0">
                <a:latin typeface="+mj-lt"/>
              </a:rPr>
              <a:t>Прогнозирование конечных свойств новых компози</a:t>
            </a:r>
            <a:r>
              <a:rPr lang="ru-RU" sz="3600" dirty="0"/>
              <a:t>тных</a:t>
            </a:r>
            <a:r>
              <a:rPr lang="ru-RU" sz="3600" dirty="0">
                <a:latin typeface="+mj-lt"/>
              </a:rPr>
              <a:t> материалов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498568"/>
            <a:ext cx="9119010" cy="874168"/>
          </a:xfrm>
        </p:spPr>
        <p:txBody>
          <a:bodyPr/>
          <a:lstStyle/>
          <a:p>
            <a:r>
              <a:rPr lang="ru-RU" dirty="0"/>
              <a:t>к.х.н. </a:t>
            </a:r>
            <a:r>
              <a:rPr lang="ru-RU" dirty="0">
                <a:latin typeface="+mn-lt"/>
              </a:rPr>
              <a:t>Усачёв Максим Николаевич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0459" y="4977169"/>
            <a:ext cx="8556473" cy="154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dirty="0">
                <a:solidFill>
                  <a:srgbClr val="272727"/>
                </a:solidFill>
                <a:latin typeface="+mn-lt"/>
                <a:sym typeface="Arial"/>
              </a:rPr>
              <a:t>1 Метрики оценки качества обученных моделей при прогнозе модуля упругости при растяжении</a:t>
            </a:r>
          </a:p>
          <a:p>
            <a:pPr marL="0" lvl="0" indent="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dirty="0">
                <a:solidFill>
                  <a:srgbClr val="272727"/>
                </a:solidFill>
                <a:latin typeface="+mn-lt"/>
                <a:sym typeface="Arial"/>
              </a:rPr>
              <a:t>2 Метрики оценки качества обученных моделей при прогнозе прочности при растяжении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BC2E7D-21AD-449D-8AB7-2484B7786B9E}"/>
              </a:ext>
            </a:extLst>
          </p:cNvPr>
          <p:cNvGrpSpPr/>
          <p:nvPr/>
        </p:nvGrpSpPr>
        <p:grpSpPr>
          <a:xfrm>
            <a:off x="658082" y="4924082"/>
            <a:ext cx="825559" cy="1509969"/>
            <a:chOff x="558782" y="4362887"/>
            <a:chExt cx="825559" cy="1958508"/>
          </a:xfrm>
        </p:grpSpPr>
        <p:cxnSp>
          <p:nvCxnSpPr>
            <p:cNvPr id="9" name="Google Shape;213;p9">
              <a:extLst>
                <a:ext uri="{FF2B5EF4-FFF2-40B4-BE49-F238E27FC236}">
                  <a16:creationId xmlns:a16="http://schemas.microsoft.com/office/drawing/2014/main" id="{0C480937-F08C-4A40-946A-9FA8434D6EA0}"/>
                </a:ext>
              </a:extLst>
            </p:cNvPr>
            <p:cNvCxnSpPr>
              <a:cxnSpLocks/>
            </p:cNvCxnSpPr>
            <p:nvPr/>
          </p:nvCxnSpPr>
          <p:spPr>
            <a:xfrm>
              <a:off x="558782" y="4362887"/>
              <a:ext cx="0" cy="1958508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14;p9">
              <a:extLst>
                <a:ext uri="{FF2B5EF4-FFF2-40B4-BE49-F238E27FC236}">
                  <a16:creationId xmlns:a16="http://schemas.microsoft.com/office/drawing/2014/main" id="{8E660AC8-2945-4581-B887-9EB868DF2EA6}"/>
                </a:ext>
              </a:extLst>
            </p:cNvPr>
            <p:cNvCxnSpPr>
              <a:cxnSpLocks/>
            </p:cNvCxnSpPr>
            <p:nvPr/>
          </p:nvCxnSpPr>
          <p:spPr>
            <a:xfrm>
              <a:off x="572299" y="6321395"/>
              <a:ext cx="812042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15;p9">
              <a:extLst>
                <a:ext uri="{FF2B5EF4-FFF2-40B4-BE49-F238E27FC236}">
                  <a16:creationId xmlns:a16="http://schemas.microsoft.com/office/drawing/2014/main" id="{7057A822-034F-4B62-9A1A-674FAE24E8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782" y="4362887"/>
              <a:ext cx="825559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8307840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моделей для прогноза целевых характеристик КМ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DEA2A55-925F-42EE-B1E4-2418BBBFC3C7}"/>
              </a:ext>
            </a:extLst>
          </p:cNvPr>
          <p:cNvGrpSpPr/>
          <p:nvPr/>
        </p:nvGrpSpPr>
        <p:grpSpPr>
          <a:xfrm>
            <a:off x="52829" y="1415412"/>
            <a:ext cx="4287291" cy="3175465"/>
            <a:chOff x="2649195" y="1398700"/>
            <a:chExt cx="4287291" cy="31754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7C32A1-92CD-4952-B021-3B3CFDD5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2367" y="1398700"/>
              <a:ext cx="4144119" cy="317546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FC3BF0-AFB5-446A-8403-C0A4AD97AF76}"/>
                </a:ext>
              </a:extLst>
            </p:cNvPr>
            <p:cNvSpPr txBox="1"/>
            <p:nvPr/>
          </p:nvSpPr>
          <p:spPr>
            <a:xfrm>
              <a:off x="2649195" y="1657693"/>
              <a:ext cx="28634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2300" dirty="0">
                  <a:latin typeface="+mn-lt"/>
                </a:rPr>
                <a:t>1</a:t>
              </a:r>
              <a:endParaRPr lang="en-US" sz="2300" dirty="0">
                <a:latin typeface="+mn-lt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052C2B3-570A-47EC-8747-7B80173ED34D}"/>
              </a:ext>
            </a:extLst>
          </p:cNvPr>
          <p:cNvGrpSpPr/>
          <p:nvPr/>
        </p:nvGrpSpPr>
        <p:grpSpPr>
          <a:xfrm>
            <a:off x="4274857" y="1415412"/>
            <a:ext cx="4441203" cy="3280248"/>
            <a:chOff x="7206658" y="1346309"/>
            <a:chExt cx="4441203" cy="328024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9976C1-ADE8-4186-A01B-847A087B4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002" y="1346309"/>
              <a:ext cx="4281859" cy="32802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C9A3F-B0D2-4F3E-B032-9CF907E783DF}"/>
                </a:ext>
              </a:extLst>
            </p:cNvPr>
            <p:cNvSpPr txBox="1"/>
            <p:nvPr/>
          </p:nvSpPr>
          <p:spPr>
            <a:xfrm>
              <a:off x="7206658" y="1657693"/>
              <a:ext cx="28634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2300" dirty="0">
                  <a:latin typeface="+mn-lt"/>
                </a:rPr>
                <a:t>2</a:t>
              </a:r>
              <a:endParaRPr lang="en-US" sz="2300" dirty="0">
                <a:latin typeface="+mn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65C2FF2-FA9B-4D1C-94B3-262C8C789417}"/>
              </a:ext>
            </a:extLst>
          </p:cNvPr>
          <p:cNvSpPr txBox="1"/>
          <p:nvPr/>
        </p:nvSpPr>
        <p:spPr>
          <a:xfrm>
            <a:off x="8572888" y="6298686"/>
            <a:ext cx="28634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300" dirty="0">
                <a:latin typeface="+mn-lt"/>
              </a:rPr>
              <a:t>3</a:t>
            </a:r>
            <a:endParaRPr lang="en-US" sz="2300" dirty="0">
              <a:latin typeface="+mn-lt"/>
            </a:endParaRPr>
          </a:p>
        </p:txBody>
      </p:sp>
      <p:sp>
        <p:nvSpPr>
          <p:cNvPr id="28" name="Google Shape;149;p4">
            <a:extLst>
              <a:ext uri="{FF2B5EF4-FFF2-40B4-BE49-F238E27FC236}">
                <a16:creationId xmlns:a16="http://schemas.microsoft.com/office/drawing/2014/main" id="{9BD0EF66-6C2B-4753-9144-5398C0FCD1BF}"/>
              </a:ext>
            </a:extLst>
          </p:cNvPr>
          <p:cNvSpPr txBox="1"/>
          <p:nvPr/>
        </p:nvSpPr>
        <p:spPr>
          <a:xfrm>
            <a:off x="8810141" y="1505575"/>
            <a:ext cx="3277714" cy="2964825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Обученные модели: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«линейная регрессия»;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«к-ближайших соседей»;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«дерево решений»,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«машина опорных векторов», «случайный лес».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Оптимизацию </a:t>
            </a:r>
            <a:r>
              <a:rPr lang="ru-RU" sz="1600" b="1" dirty="0" err="1">
                <a:solidFill>
                  <a:schemeClr val="lt1"/>
                </a:solidFill>
                <a:latin typeface="+mn-lt"/>
              </a:rPr>
              <a:t>гиперпараметров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моделей проводили с использованием метода 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en-US" sz="1600" b="1" dirty="0" err="1">
                <a:solidFill>
                  <a:srgbClr val="FF0000"/>
                </a:solidFill>
                <a:latin typeface="+mn-lt"/>
              </a:rPr>
              <a:t>GridSearchCV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»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с перекрёстной проверкой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8307840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моделей для прогноза целевых характеристик КМ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B9493-62DA-4D24-8F78-ED6086E2EA4E}"/>
              </a:ext>
            </a:extLst>
          </p:cNvPr>
          <p:cNvGrpSpPr/>
          <p:nvPr/>
        </p:nvGrpSpPr>
        <p:grpSpPr>
          <a:xfrm>
            <a:off x="2192218" y="4653545"/>
            <a:ext cx="8878149" cy="1439797"/>
            <a:chOff x="2597571" y="5269510"/>
            <a:chExt cx="8878149" cy="14397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BF5F32-1227-4457-BDA9-118E2AAC11E0}"/>
                </a:ext>
              </a:extLst>
            </p:cNvPr>
            <p:cNvGrpSpPr/>
            <p:nvPr/>
          </p:nvGrpSpPr>
          <p:grpSpPr>
            <a:xfrm>
              <a:off x="2597571" y="5269510"/>
              <a:ext cx="570309" cy="1439797"/>
              <a:chOff x="558782" y="4362887"/>
              <a:chExt cx="825559" cy="1958508"/>
            </a:xfrm>
          </p:grpSpPr>
          <p:cxnSp>
            <p:nvCxnSpPr>
              <p:cNvPr id="21" name="Google Shape;213;p9">
                <a:extLst>
                  <a:ext uri="{FF2B5EF4-FFF2-40B4-BE49-F238E27FC236}">
                    <a16:creationId xmlns:a16="http://schemas.microsoft.com/office/drawing/2014/main" id="{74C131CB-BE6B-45DD-B743-7DA1F655E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782" y="4362887"/>
                <a:ext cx="0" cy="195850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214;p9">
                <a:extLst>
                  <a:ext uri="{FF2B5EF4-FFF2-40B4-BE49-F238E27FC236}">
                    <a16:creationId xmlns:a16="http://schemas.microsoft.com/office/drawing/2014/main" id="{F998A5FA-1986-418B-8D1A-7AAFD060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99" y="6321395"/>
                <a:ext cx="812042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215;p9">
                <a:extLst>
                  <a:ext uri="{FF2B5EF4-FFF2-40B4-BE49-F238E27FC236}">
                    <a16:creationId xmlns:a16="http://schemas.microsoft.com/office/drawing/2014/main" id="{7F5406DC-A283-40C5-9D73-455BFD591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782" y="4362887"/>
                <a:ext cx="825559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5" name="Google Shape;210;p9">
              <a:extLst>
                <a:ext uri="{FF2B5EF4-FFF2-40B4-BE49-F238E27FC236}">
                  <a16:creationId xmlns:a16="http://schemas.microsoft.com/office/drawing/2014/main" id="{387F75D5-CC55-4CBC-91EE-D5A30C5D2707}"/>
                </a:ext>
              </a:extLst>
            </p:cNvPr>
            <p:cNvSpPr txBox="1">
              <a:spLocks/>
            </p:cNvSpPr>
            <p:nvPr/>
          </p:nvSpPr>
          <p:spPr>
            <a:xfrm>
              <a:off x="2787317" y="5284664"/>
              <a:ext cx="8688403" cy="79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725" tIns="38350" rIns="76725" bIns="3835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Noto Sans Symbols"/>
                <a:buChar char="▪"/>
                <a:defRPr sz="2300" b="0" i="0" u="none" strike="noStrike" cap="none" baseline="0">
                  <a:solidFill>
                    <a:srgbClr val="262626"/>
                  </a:solidFill>
                  <a:latin typeface="ALS Sector Regular" panose="02000000000000000000" pitchFamily="2" charset="0"/>
                  <a:ea typeface="Open Sans"/>
                  <a:cs typeface="ALS Sector Regular" panose="02000000000000000000" pitchFamily="2" charset="0"/>
                  <a:sym typeface="Open Sans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Char char="▪"/>
                <a:defRPr sz="2000" b="0" i="0" u="none" strike="noStrike" cap="none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302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oto Sans Symbols"/>
                <a:buChar char="▪"/>
                <a:defRPr sz="1600" b="0" i="0" u="none" strike="noStrike" cap="none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Noto Sans Symbols"/>
                <a:buChar char="▪"/>
                <a:defRPr sz="1400" b="0" i="0" u="none" strike="noStrike" cap="none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Noto Sans Symbols"/>
                <a:buChar char="▪"/>
                <a:defRPr sz="1400" b="0" i="0" u="none" strike="noStrike" cap="none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Clr>
                  <a:srgbClr val="888888"/>
                </a:buClr>
                <a:buSzPts val="1600"/>
                <a:buFont typeface="Noto Sans Symbols"/>
                <a:buNone/>
              </a:pPr>
              <a:r>
                <a:rPr lang="ru-RU" sz="2200" dirty="0">
                  <a:solidFill>
                    <a:srgbClr val="272727"/>
                  </a:solidFill>
                  <a:latin typeface="+mn-lt"/>
                  <a:sym typeface="Arial"/>
                </a:rPr>
                <a:t>1 Архитектура предложенной нейронной сети</a:t>
              </a:r>
            </a:p>
            <a:p>
              <a:pPr marL="0" indent="0">
                <a:spcBef>
                  <a:spcPts val="600"/>
                </a:spcBef>
                <a:spcAft>
                  <a:spcPts val="600"/>
                </a:spcAft>
                <a:buClr>
                  <a:srgbClr val="888888"/>
                </a:buClr>
                <a:buSzPts val="1600"/>
                <a:buFont typeface="Noto Sans Symbols"/>
                <a:buNone/>
              </a:pPr>
              <a:r>
                <a:rPr lang="ru-RU" sz="2200" dirty="0">
                  <a:solidFill>
                    <a:srgbClr val="272727"/>
                  </a:solidFill>
                  <a:latin typeface="+mn-lt"/>
                  <a:sym typeface="Arial"/>
                </a:rPr>
                <a:t>2 Визуализация процесса обучения нейронной сети</a:t>
              </a:r>
            </a:p>
            <a:p>
              <a:pPr marL="0" indent="0">
                <a:spcBef>
                  <a:spcPts val="600"/>
                </a:spcBef>
                <a:spcAft>
                  <a:spcPts val="600"/>
                </a:spcAft>
                <a:buClr>
                  <a:srgbClr val="888888"/>
                </a:buClr>
                <a:buSzPts val="1600"/>
                <a:buFont typeface="Noto Sans Symbols"/>
                <a:buNone/>
              </a:pPr>
              <a:r>
                <a:rPr lang="ru-RU" sz="2200" dirty="0">
                  <a:solidFill>
                    <a:srgbClr val="272727"/>
                  </a:solidFill>
                  <a:latin typeface="+mn-lt"/>
                  <a:sym typeface="Arial"/>
                </a:rPr>
                <a:t>3 Визуализация графика остатков</a:t>
              </a:r>
              <a:endParaRPr lang="ru-RU" sz="1600" dirty="0">
                <a:solidFill>
                  <a:srgbClr val="FF0000"/>
                </a:solidFill>
              </a:endParaRPr>
            </a:p>
            <a:p>
              <a:pPr marL="0" indent="0" algn="just">
                <a:spcBef>
                  <a:spcPts val="600"/>
                </a:spcBef>
                <a:spcAft>
                  <a:spcPts val="600"/>
                </a:spcAft>
                <a:buClr>
                  <a:srgbClr val="888888"/>
                </a:buClr>
                <a:buSzPts val="1600"/>
                <a:buFont typeface="Noto Sans Symbols"/>
                <a:buNone/>
              </a:pPr>
              <a:endParaRPr lang="ru-RU" sz="16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DB73195-BE2E-4F8F-B4DF-BDD0F44D8B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20" y="1791569"/>
            <a:ext cx="7108491" cy="25329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FC3BF0-AFB5-446A-8403-C0A4AD97AF76}"/>
              </a:ext>
            </a:extLst>
          </p:cNvPr>
          <p:cNvSpPr txBox="1"/>
          <p:nvPr/>
        </p:nvSpPr>
        <p:spPr>
          <a:xfrm>
            <a:off x="4937525" y="2025631"/>
            <a:ext cx="28634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300" dirty="0">
                <a:latin typeface="+mn-lt"/>
              </a:rPr>
              <a:t>2</a:t>
            </a:r>
            <a:endParaRPr lang="en-US" sz="23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BC9A3F-B0D2-4F3E-B032-9CF907E783DF}"/>
              </a:ext>
            </a:extLst>
          </p:cNvPr>
          <p:cNvSpPr txBox="1"/>
          <p:nvPr/>
        </p:nvSpPr>
        <p:spPr>
          <a:xfrm>
            <a:off x="8537868" y="2025631"/>
            <a:ext cx="28634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300" dirty="0">
                <a:latin typeface="+mn-lt"/>
              </a:rPr>
              <a:t>3</a:t>
            </a:r>
            <a:endParaRPr lang="en-US" sz="2300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ECF30-A557-4AC3-A31A-AFAF92924560}"/>
              </a:ext>
            </a:extLst>
          </p:cNvPr>
          <p:cNvSpPr txBox="1"/>
          <p:nvPr/>
        </p:nvSpPr>
        <p:spPr>
          <a:xfrm>
            <a:off x="56283" y="2025631"/>
            <a:ext cx="28634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300" dirty="0">
                <a:latin typeface="+mn-lt"/>
              </a:rPr>
              <a:t>1</a:t>
            </a:r>
            <a:endParaRPr lang="en-US" sz="23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98E46-A5E3-47D3-9DBA-8F70F3E6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3" y="1791569"/>
            <a:ext cx="4426461" cy="23069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22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854568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1800" dirty="0"/>
              <a:t>Репозиторий в </a:t>
            </a:r>
            <a:r>
              <a:rPr lang="ru-RU" sz="1800" dirty="0" err="1"/>
              <a:t>GitHub</a:t>
            </a:r>
            <a:r>
              <a:rPr lang="ru-RU" sz="1800" dirty="0"/>
              <a:t> </a:t>
            </a:r>
            <a:r>
              <a:rPr lang="ru-RU" sz="1800" dirty="0">
                <a:hlinkClick r:id="rId2"/>
              </a:rPr>
              <a:t>https://github.com/usmaxnik-rgb/VKR_UMN_Modul_Predict</a:t>
            </a:r>
            <a:endParaRPr lang="ru-RU" sz="1800" dirty="0"/>
          </a:p>
          <a:p>
            <a:pPr marL="76200" indent="0" algn="just">
              <a:buNone/>
            </a:pPr>
            <a:r>
              <a:rPr lang="ru-RU" sz="1800" dirty="0"/>
              <a:t>Функционал приложения:</a:t>
            </a:r>
          </a:p>
          <a:p>
            <a:pPr marL="76200" indent="0" algn="just">
              <a:buNone/>
            </a:pPr>
            <a:r>
              <a:rPr lang="ru-RU" sz="1800" dirty="0"/>
              <a:t>Прогноз показателя «Модуль упругости при растяжении» разрабатываемого композиционного материала по значениям известных физико-химических и физико-механических свойств</a:t>
            </a:r>
          </a:p>
          <a:p>
            <a:pPr marL="76200" indent="0" algn="just">
              <a:buNone/>
            </a:pPr>
            <a:endParaRPr lang="ru-RU" sz="1800" dirty="0"/>
          </a:p>
          <a:p>
            <a:pPr marL="76200" indent="0" algn="just">
              <a:buNone/>
            </a:pPr>
            <a:r>
              <a:rPr lang="ru-RU" sz="1800" dirty="0"/>
              <a:t>После заполнения обязательных полей и нажатия кнопки «</a:t>
            </a:r>
            <a:r>
              <a:rPr lang="en-US" sz="1800" dirty="0"/>
              <a:t>Predict</a:t>
            </a:r>
            <a:r>
              <a:rPr lang="ru-RU" sz="1800" dirty="0"/>
              <a:t>» происходит прогноз показателя «Модуль упругости при растяжении»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Адрес размещения </a:t>
            </a:r>
            <a:r>
              <a:rPr lang="ru-RU" sz="2600" dirty="0" err="1"/>
              <a:t>прилозжения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8960536" cy="666000"/>
            <a:chOff x="1476753" y="3499669"/>
            <a:chExt cx="10791821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10791821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 для прогноза модуля упругости при растяжении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61941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D1479-EA38-4DAD-A821-D26FC79F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58" y="1382990"/>
            <a:ext cx="3419972" cy="53263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79" y="469293"/>
            <a:ext cx="806617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Основные результаты выполнения ВКР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6764" y="1393912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Изучены теоретические основы и методы решения для прогнозирования свойств новых КМ с использованием алгоритмов МО и ИИ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021072" y="1493010"/>
            <a:ext cx="3744208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По результатам проведённой работы оформлена пояснительная записка.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Все материалы представлены на репозиторий в </a:t>
            </a:r>
            <a:r>
              <a:rPr lang="ru-RU" sz="1600" b="1" dirty="0" err="1">
                <a:solidFill>
                  <a:schemeClr val="lt1"/>
                </a:solidFill>
                <a:latin typeface="+mn-lt"/>
              </a:rPr>
              <a:t>GitHub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https://github.com/usmaxnik-rgb/VKR_UMN_Modul_Predict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6763" y="2293712"/>
            <a:ext cx="621790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Проведена предобработка и разведочный анализ предоставленных данных. Сделаны предварительные заключения о возможности применения алгоритмов МО </a:t>
            </a:r>
            <a:b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</a:b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и ИИ для решения поставленной задачи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6763" y="3367942"/>
            <a:ext cx="621790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Обучены по 5 моделей для прогноза модуля упругости при растяжении и прочности при растяжении разрабатываемых КМ. Написана нейронная сеть для прогноза соотношения матрица-наполнитель новых КМ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51660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На тренировочном и тестовом наборах данных оценены точности обученных моделей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324644"/>
            <a:ext cx="621790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Разработано приложение для прогноза модуля упругости при растяжении. Оформлена инструкция по установке и запуску данного приложения. Программный код приложения размещён на репозитории в </a:t>
            </a: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GitHub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3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964BB-CB9B-4B6F-8876-E826BFD48A31}"/>
              </a:ext>
            </a:extLst>
          </p:cNvPr>
          <p:cNvSpPr txBox="1"/>
          <p:nvPr/>
        </p:nvSpPr>
        <p:spPr>
          <a:xfrm>
            <a:off x="2400917" y="4223994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5400" dirty="0">
                <a:solidFill>
                  <a:srgbClr val="FF0000"/>
                </a:solidFill>
                <a:latin typeface="+mn-lt"/>
              </a:rPr>
              <a:t>Спасибо за внимание!</a:t>
            </a:r>
            <a:endParaRPr lang="en-US" sz="54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79" y="469293"/>
            <a:ext cx="806617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Основные задачи при выполнении ВКР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6764" y="1393912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Изучить теоретические основы и методы решения задач прогнозирования свойств новых КМ с использованием алгоритмов МО и ИИ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7874000" y="1493010"/>
            <a:ext cx="3891279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При выполнении работы использовался язык  программирования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Python 3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Применялись сервисы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Google </a:t>
            </a:r>
            <a:r>
              <a:rPr lang="en-US" sz="1600" b="1" dirty="0" err="1">
                <a:solidFill>
                  <a:srgbClr val="FF0000"/>
                </a:solidFill>
                <a:latin typeface="+mn-lt"/>
              </a:rPr>
              <a:t>Colab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»,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Kaggle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, 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Git-Hub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</a:rPr>
              <a:t> 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Исследование данных проводили в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Jupiter Notebook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», с использованием приложений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Visual Studio Code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»,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Spider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, 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Anaconda Navigator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Обученные модели для прогноза свойств КМ сохранены в формате «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sz="1600" b="1" dirty="0" err="1">
                <a:solidFill>
                  <a:srgbClr val="FF0000"/>
                </a:solidFill>
                <a:latin typeface="+mn-lt"/>
              </a:rPr>
              <a:t>pkl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».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 </a:t>
            </a: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61247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6763" y="2293712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Провести предобработка и разведочный анализ предоставленных экспериментальных данных. Выбрать алгоритмы МО и ИИ для решения поставленной задачи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67920" y="271335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6763" y="3296918"/>
            <a:ext cx="621790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Обучить моделей для прогноза модуля упругости при растяжении и прочности при растяжении разрабатываемых КМ. Оценить точности обученных моделей и выбрать наиболее оптимальную модель.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51660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Написать нейронную сеть для прогноза соотношения матрица-наполнитель новых КМ</a:t>
            </a: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324644"/>
            <a:ext cx="621790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Разработать и разместить на репозитории в </a:t>
            </a: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GitHub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приложение для прогноза модуля упругости при растяжении. Описать функционал приложения и оформить инструкцию по работе с данным приложением.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При выполнении ВКР были загружены </a:t>
            </a:r>
            <a:r>
              <a:rPr lang="ru-RU" sz="2200" dirty="0">
                <a:latin typeface="Times New Roman" panose="02020603050405020304" pitchFamily="18" charset="0"/>
              </a:rPr>
              <a:t>файлы «X_bp.xlsx» и </a:t>
            </a:r>
            <a:r>
              <a:rPr lang="en-US" sz="2200" dirty="0">
                <a:latin typeface="Times New Roman" panose="02020603050405020304" pitchFamily="18" charset="0"/>
              </a:rPr>
              <a:t>«X_nup.xlsx»</a:t>
            </a:r>
            <a:endParaRPr lang="ru-RU" sz="2200" dirty="0">
              <a:latin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Описание исходных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6463800" cy="666000"/>
            <a:chOff x="1476753" y="3499669"/>
            <a:chExt cx="778482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7784821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Исходные данные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86009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A12A807-0F5B-48E3-B070-72914DB0F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422729"/>
              </p:ext>
            </p:extLst>
          </p:nvPr>
        </p:nvGraphicFramePr>
        <p:xfrm>
          <a:off x="558780" y="2445429"/>
          <a:ext cx="8714760" cy="2047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1519">
                  <a:extLst>
                    <a:ext uri="{9D8B030D-6E8A-4147-A177-3AD203B41FA5}">
                      <a16:colId xmlns:a16="http://schemas.microsoft.com/office/drawing/2014/main" val="2753841017"/>
                    </a:ext>
                  </a:extLst>
                </a:gridCol>
                <a:gridCol w="3155338">
                  <a:extLst>
                    <a:ext uri="{9D8B030D-6E8A-4147-A177-3AD203B41FA5}">
                      <a16:colId xmlns:a16="http://schemas.microsoft.com/office/drawing/2014/main" val="787148321"/>
                    </a:ext>
                  </a:extLst>
                </a:gridCol>
                <a:gridCol w="3307903">
                  <a:extLst>
                    <a:ext uri="{9D8B030D-6E8A-4147-A177-3AD203B41FA5}">
                      <a16:colId xmlns:a16="http://schemas.microsoft.com/office/drawing/2014/main" val="214473425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Показатели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Файл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7142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«X_bp.xlsx»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«</a:t>
                      </a:r>
                      <a:r>
                        <a:rPr lang="ru-RU" sz="1400" dirty="0" err="1">
                          <a:effectLst/>
                        </a:rPr>
                        <a:t>X_nup</a:t>
                      </a:r>
                      <a:r>
                        <a:rPr lang="ru-RU" sz="1400" dirty="0">
                          <a:effectLst/>
                        </a:rPr>
                        <a:t>»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911670"/>
                  </a:ext>
                </a:extLst>
              </a:tr>
              <a:tr h="88283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Размер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1023 х 11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r>
                        <a:rPr lang="en-US" sz="1400">
                          <a:effectLst/>
                        </a:rPr>
                        <a:t>40</a:t>
                      </a:r>
                      <a:r>
                        <a:rPr lang="ru-RU" sz="1400">
                          <a:effectLst/>
                        </a:rPr>
                        <a:t> х 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2814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Тип данных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float64(10), int64(1)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float64(2), int64(2)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682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Пропуски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отсутствуют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отсутствуют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614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</a:rPr>
                        <a:t>Наличие категориальных признаков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</a:rPr>
                        <a:t>Все признаки попадают в интервал значений с некоторым распределением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</a:rPr>
                        <a:t>Признак «Угол нашивки, град» имеет два значения «0» и «90».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5158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2D2C08-B437-4A34-B4CC-B79AAD417248}"/>
              </a:ext>
            </a:extLst>
          </p:cNvPr>
          <p:cNvSpPr txBox="1"/>
          <p:nvPr/>
        </p:nvSpPr>
        <p:spPr>
          <a:xfrm>
            <a:off x="452654" y="4635290"/>
            <a:ext cx="86756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Признаки в файле </a:t>
            </a:r>
            <a:r>
              <a:rPr lang="en-US" dirty="0"/>
              <a:t>«X_bp.xlsx»</a:t>
            </a:r>
            <a:r>
              <a:rPr lang="ru-RU" dirty="0"/>
              <a:t> : «</a:t>
            </a:r>
            <a:r>
              <a:rPr lang="ru-RU" dirty="0">
                <a:solidFill>
                  <a:srgbClr val="FF0000"/>
                </a:solidFill>
              </a:rPr>
              <a:t>Соотношение матрица-наполнитель</a:t>
            </a:r>
            <a:r>
              <a:rPr lang="ru-RU" dirty="0"/>
              <a:t>», «Плотность, кг/м3», «Модуль упругости, Гпа», «Количество отвердителя, м %», «Содержание эпоксидных групп, %», «Температура вспышки, С», «Поверхностная плотность, г/м2», «</a:t>
            </a:r>
            <a:r>
              <a:rPr lang="ru-RU" dirty="0">
                <a:solidFill>
                  <a:srgbClr val="FF0000"/>
                </a:solidFill>
              </a:rPr>
              <a:t>Модуль упругости при растяжении, Гпа</a:t>
            </a:r>
            <a:r>
              <a:rPr lang="ru-RU" dirty="0"/>
              <a:t>», «</a:t>
            </a:r>
            <a:r>
              <a:rPr lang="ru-RU" dirty="0">
                <a:solidFill>
                  <a:srgbClr val="FF0000"/>
                </a:solidFill>
              </a:rPr>
              <a:t>Прочность при растяжении, Мпа</a:t>
            </a:r>
            <a:r>
              <a:rPr lang="ru-RU" dirty="0"/>
              <a:t>», «Потребление смолы, г/м2»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0B8AC-215D-436A-A732-91E9E73FDDD0}"/>
              </a:ext>
            </a:extLst>
          </p:cNvPr>
          <p:cNvSpPr txBox="1"/>
          <p:nvPr/>
        </p:nvSpPr>
        <p:spPr>
          <a:xfrm>
            <a:off x="452654" y="5635808"/>
            <a:ext cx="8820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Признаки в файле </a:t>
            </a:r>
            <a:r>
              <a:rPr lang="en-US" dirty="0"/>
              <a:t>«</a:t>
            </a:r>
            <a:r>
              <a:rPr lang="en-US" dirty="0" err="1"/>
              <a:t>X_nup</a:t>
            </a:r>
            <a:r>
              <a:rPr lang="en-US" dirty="0"/>
              <a:t>»</a:t>
            </a:r>
            <a:r>
              <a:rPr lang="ru-RU" dirty="0"/>
              <a:t>: «Угол нашивки, град», «Шаг нашивки», «Плотность нашивки» </a:t>
            </a:r>
            <a:endParaRPr lang="en-US" dirty="0"/>
          </a:p>
        </p:txBody>
      </p:sp>
      <p:sp>
        <p:nvSpPr>
          <p:cNvPr id="15" name="Google Shape;149;p4">
            <a:extLst>
              <a:ext uri="{FF2B5EF4-FFF2-40B4-BE49-F238E27FC236}">
                <a16:creationId xmlns:a16="http://schemas.microsoft.com/office/drawing/2014/main" id="{7A518732-1F47-414D-9A00-3529A6BECD51}"/>
              </a:ext>
            </a:extLst>
          </p:cNvPr>
          <p:cNvSpPr txBox="1"/>
          <p:nvPr/>
        </p:nvSpPr>
        <p:spPr>
          <a:xfrm>
            <a:off x="9337717" y="2361050"/>
            <a:ext cx="2717123" cy="4263878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Имеющиеся данные характеризуют технологию изготовления КМ, а также физико-химические и физико-механические свойства материалов.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Предоставленные результаты получены с использованием средств измерений по утверждённым методикам, следовательно могут иметь распределение, близкое к нормальному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8109720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Визуализация распределения признаков в исходных наборах данных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1097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Предварительная 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462BA8-04C4-4F46-B66D-8B94B0B4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" y="2417272"/>
            <a:ext cx="7765329" cy="11533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727DA8D-B48E-49FB-854F-05CCC51D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" y="3587215"/>
            <a:ext cx="7765329" cy="11533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B73FA7-FDF1-4A83-A328-440F9DF5D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" y="5277549"/>
            <a:ext cx="7895231" cy="10734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C403C2-E357-4E23-9479-4006AFDEBCED}"/>
              </a:ext>
            </a:extLst>
          </p:cNvPr>
          <p:cNvSpPr txBox="1"/>
          <p:nvPr/>
        </p:nvSpPr>
        <p:spPr>
          <a:xfrm>
            <a:off x="273628" y="1993896"/>
            <a:ext cx="609452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ctr">
              <a:lnSpc>
                <a:spcPct val="150000"/>
              </a:lnSpc>
            </a:pPr>
            <a:r>
              <a:rPr lang="ru-RU" sz="1400" dirty="0">
                <a:effectLst/>
              </a:rPr>
              <a:t>Распределение признаков в наборе данных «X_bp.xlsx»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EFD97-BA64-494E-8A0D-11061A025CF2}"/>
              </a:ext>
            </a:extLst>
          </p:cNvPr>
          <p:cNvSpPr txBox="1"/>
          <p:nvPr/>
        </p:nvSpPr>
        <p:spPr>
          <a:xfrm>
            <a:off x="-72505" y="4901997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ctr">
              <a:lnSpc>
                <a:spcPct val="150000"/>
              </a:lnSpc>
            </a:pPr>
            <a:r>
              <a:rPr lang="ru-RU" sz="1400" dirty="0">
                <a:effectLst/>
              </a:rPr>
              <a:t>Распределение признаков в наборе </a:t>
            </a:r>
            <a:r>
              <a:rPr lang="ru-RU" dirty="0"/>
              <a:t>данных «X_nup.xlsx»</a:t>
            </a:r>
            <a:endParaRPr lang="en-US" dirty="0"/>
          </a:p>
        </p:txBody>
      </p:sp>
      <p:sp>
        <p:nvSpPr>
          <p:cNvPr id="17" name="Google Shape;149;p4">
            <a:extLst>
              <a:ext uri="{FF2B5EF4-FFF2-40B4-BE49-F238E27FC236}">
                <a16:creationId xmlns:a16="http://schemas.microsoft.com/office/drawing/2014/main" id="{FE183D5B-F0EE-4DC1-9F85-C6F9DBF00391}"/>
              </a:ext>
            </a:extLst>
          </p:cNvPr>
          <p:cNvSpPr txBox="1"/>
          <p:nvPr/>
        </p:nvSpPr>
        <p:spPr>
          <a:xfrm>
            <a:off x="7859375" y="1680409"/>
            <a:ext cx="4107978" cy="4263878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При исследовании исходных данных использовали методы библиотеки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pandas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 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.shape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 – размер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 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наборов данных;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.info()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 – сводная информация по </a:t>
            </a:r>
            <a:r>
              <a:rPr lang="ru-RU" sz="1600" b="1" dirty="0" err="1">
                <a:solidFill>
                  <a:schemeClr val="lt1"/>
                </a:solidFill>
                <a:latin typeface="+mn-lt"/>
              </a:rPr>
              <a:t>датасету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;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.columns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 – отображение колонок </a:t>
            </a:r>
            <a:r>
              <a:rPr lang="ru-RU" sz="1600" b="1" dirty="0" err="1">
                <a:solidFill>
                  <a:schemeClr val="lt1"/>
                </a:solidFill>
                <a:latin typeface="+mn-lt"/>
              </a:rPr>
              <a:t>датафрейма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;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*.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describe()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 - описание типов данных 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Для визуализации распределения данных применяли библиотеки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seaborn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 и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matplotlib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Отображение «ящика с усами» для визуализации выбросов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1097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Предварительная 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B3BAFD-1013-4197-92D9-EF7D6641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9" y="2304850"/>
            <a:ext cx="7128059" cy="20952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278A44-BF62-4CE2-9FBF-68E1FBC5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6" y="4740974"/>
            <a:ext cx="7524518" cy="19251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932035-81EB-427D-A4D4-A2B77876420D}"/>
              </a:ext>
            </a:extLst>
          </p:cNvPr>
          <p:cNvSpPr txBox="1"/>
          <p:nvPr/>
        </p:nvSpPr>
        <p:spPr>
          <a:xfrm>
            <a:off x="224647" y="1898687"/>
            <a:ext cx="609452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ctr">
              <a:lnSpc>
                <a:spcPct val="150000"/>
              </a:lnSpc>
            </a:pPr>
            <a:r>
              <a:rPr lang="ru-RU" sz="1400" dirty="0">
                <a:effectLst/>
              </a:rPr>
              <a:t>Визуализация выбросов признаков в наборе данных «X_bp.xlsx»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D876E-914F-4FD1-98A8-CF93DC8E8DE6}"/>
              </a:ext>
            </a:extLst>
          </p:cNvPr>
          <p:cNvSpPr txBox="1"/>
          <p:nvPr/>
        </p:nvSpPr>
        <p:spPr>
          <a:xfrm>
            <a:off x="601722" y="4297192"/>
            <a:ext cx="680684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ctr">
              <a:lnSpc>
                <a:spcPct val="150000"/>
              </a:lnSpc>
            </a:pPr>
            <a:r>
              <a:rPr lang="ru-RU" sz="1400" dirty="0">
                <a:effectLst/>
              </a:rPr>
              <a:t>Визуализация выбросов признаков в наборе данных «X_</a:t>
            </a:r>
            <a:r>
              <a:rPr lang="en-US" sz="1400" dirty="0" err="1">
                <a:effectLst/>
              </a:rPr>
              <a:t>nup</a:t>
            </a:r>
            <a:r>
              <a:rPr lang="ru-RU" sz="1400" dirty="0">
                <a:effectLst/>
              </a:rPr>
              <a:t>.xlsx»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Google Shape;149;p4">
            <a:extLst>
              <a:ext uri="{FF2B5EF4-FFF2-40B4-BE49-F238E27FC236}">
                <a16:creationId xmlns:a16="http://schemas.microsoft.com/office/drawing/2014/main" id="{8C6211CC-FED7-429F-8121-2BB2EE9B7C6F}"/>
              </a:ext>
            </a:extLst>
          </p:cNvPr>
          <p:cNvSpPr txBox="1"/>
          <p:nvPr/>
        </p:nvSpPr>
        <p:spPr>
          <a:xfrm>
            <a:off x="7729781" y="1493010"/>
            <a:ext cx="4187990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Каждый признак проверяли на наличие выбросов с использованием метода «</a:t>
            </a:r>
            <a:r>
              <a:rPr lang="ru-RU" sz="1600" b="1" dirty="0" err="1">
                <a:solidFill>
                  <a:schemeClr val="lt1"/>
                </a:solidFill>
                <a:latin typeface="+mn-lt"/>
              </a:rPr>
              <a:t>межквартильного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размаха»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*.</a:t>
            </a:r>
            <a:r>
              <a:rPr lang="en-US" sz="1600" b="1" dirty="0" err="1">
                <a:solidFill>
                  <a:srgbClr val="FF0000"/>
                </a:solidFill>
                <a:latin typeface="+mn-lt"/>
              </a:rPr>
              <a:t>sns.boxplot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()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Предварительно загрузили цветовую палитру</a:t>
            </a:r>
          </a:p>
          <a:p>
            <a:pPr algn="just"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«</a:t>
            </a:r>
            <a:r>
              <a:rPr lang="en-US" sz="1600" b="1" dirty="0" err="1">
                <a:solidFill>
                  <a:schemeClr val="lt1"/>
                </a:solidFill>
                <a:latin typeface="+mn-lt"/>
              </a:rPr>
              <a:t>sns.color_palette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("</a:t>
            </a:r>
            <a:r>
              <a:rPr lang="en-US" sz="1600" b="1" dirty="0" err="1">
                <a:solidFill>
                  <a:schemeClr val="lt1"/>
                </a:solidFill>
                <a:latin typeface="+mn-lt"/>
              </a:rPr>
              <a:t>RdYlGn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", </a:t>
            </a:r>
            <a:r>
              <a:rPr lang="en-US" sz="1600" b="1" dirty="0" err="1">
                <a:solidFill>
                  <a:schemeClr val="lt1"/>
                </a:solidFill>
                <a:latin typeface="+mn-lt"/>
              </a:rPr>
              <a:t>n_colors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=20)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</a:t>
            </a:r>
            <a:endParaRPr lang="en-US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Количественные значения нижнего и верхнего «уса» оценивали при комбинации встроенных методов «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.min()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»,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*.max()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», «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*.quantile()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»,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 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а также выполнения математических операций с </a:t>
            </a:r>
            <a:r>
              <a:rPr lang="ru-RU" sz="1600" b="1" dirty="0" err="1">
                <a:solidFill>
                  <a:schemeClr val="lt1"/>
                </a:solidFill>
                <a:latin typeface="+mn-lt"/>
              </a:rPr>
              <a:t>признакми</a:t>
            </a: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44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Объединение наборов данных и заполнение пропусков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1097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Предварительная 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Google Shape;149;p4">
            <a:extLst>
              <a:ext uri="{FF2B5EF4-FFF2-40B4-BE49-F238E27FC236}">
                <a16:creationId xmlns:a16="http://schemas.microsoft.com/office/drawing/2014/main" id="{8C6211CC-FED7-429F-8121-2BB2EE9B7C6F}"/>
              </a:ext>
            </a:extLst>
          </p:cNvPr>
          <p:cNvSpPr txBox="1"/>
          <p:nvPr/>
        </p:nvSpPr>
        <p:spPr>
          <a:xfrm>
            <a:off x="7729781" y="1493010"/>
            <a:ext cx="4187990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После объединения наборов данных сравнили методы заполнения пропущенных значений: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rgbClr val="FF0000"/>
                </a:solidFill>
                <a:latin typeface="+mn-lt"/>
              </a:rPr>
              <a:t>минимальным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значением,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rgbClr val="FF0000"/>
                </a:solidFill>
                <a:latin typeface="+mn-lt"/>
              </a:rPr>
              <a:t>максимальным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значением,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rgbClr val="FF0000"/>
                </a:solidFill>
                <a:latin typeface="+mn-lt"/>
              </a:rPr>
              <a:t>средним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значением,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rgbClr val="FF0000"/>
                </a:solidFill>
                <a:latin typeface="+mn-lt"/>
              </a:rPr>
              <a:t>медианным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 значением, 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квартилями 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Q 0,3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, 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Q 0,4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, 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Q 0,7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, и </a:t>
            </a:r>
            <a:r>
              <a:rPr lang="ru-RU" sz="1600" b="1" dirty="0">
                <a:solidFill>
                  <a:srgbClr val="FF0000"/>
                </a:solidFill>
                <a:latin typeface="+mn-lt"/>
              </a:rPr>
              <a:t>Q 0,9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Сравнили изменение коэффициентов корреляции при заполнении разными методами.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96B220-C252-41B8-8DE2-23AD37A648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1934380"/>
            <a:ext cx="5410200" cy="251062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CE881D7-6021-432D-A264-EA939A89F2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2818" y="4269000"/>
            <a:ext cx="5553968" cy="2510620"/>
          </a:xfrm>
          <a:prstGeom prst="rect">
            <a:avLst/>
          </a:prstGeom>
        </p:spPr>
      </p:pic>
      <p:pic>
        <p:nvPicPr>
          <p:cNvPr id="1027" name="Рисунок 37">
            <a:extLst>
              <a:ext uri="{FF2B5EF4-FFF2-40B4-BE49-F238E27FC236}">
                <a16:creationId xmlns:a16="http://schemas.microsoft.com/office/drawing/2014/main" id="{30C741C2-D8DD-4531-BA96-0CF6FD0C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240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38">
            <a:extLst>
              <a:ext uri="{FF2B5EF4-FFF2-40B4-BE49-F238E27FC236}">
                <a16:creationId xmlns:a16="http://schemas.microsoft.com/office/drawing/2014/main" id="{42551AD4-268A-4C34-A79C-3A74C8D12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54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39">
            <a:extLst>
              <a:ext uri="{FF2B5EF4-FFF2-40B4-BE49-F238E27FC236}">
                <a16:creationId xmlns:a16="http://schemas.microsoft.com/office/drawing/2014/main" id="{C4A73BDB-4745-4E2F-9FD8-1167CB1A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3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3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Оценка корреляции признаков в </a:t>
            </a:r>
            <a:r>
              <a:rPr lang="ru-RU" sz="2600" dirty="0" err="1"/>
              <a:t>предобработанном</a:t>
            </a:r>
            <a:r>
              <a:rPr lang="ru-RU" sz="2600" dirty="0"/>
              <a:t> наборе данных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1097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Picture 13">
            <a:extLst>
              <a:ext uri="{FF2B5EF4-FFF2-40B4-BE49-F238E27FC236}">
                <a16:creationId xmlns:a16="http://schemas.microsoft.com/office/drawing/2014/main" id="{D46BA965-E820-4990-96F7-D7B246939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0950" y="1841173"/>
            <a:ext cx="7969329" cy="5016827"/>
          </a:xfrm>
          <a:prstGeom prst="rect">
            <a:avLst/>
          </a:prstGeom>
        </p:spPr>
      </p:pic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114300" y="2007116"/>
            <a:ext cx="3817006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Коэффициенты корреляции ≈ 0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Наблюдаемые зависимости не противоречат литературным данным о свойствах композитных материалов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23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193217" y="2007116"/>
            <a:ext cx="4869180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удалены выбросы при оценке </a:t>
            </a:r>
            <a:r>
              <a:rPr lang="ru-RU" sz="22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межквартильного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размаха;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объединены наборы данных и заполнены пропущенные значения медианными значениями;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оценены корреляции признаков с целевыми переменными;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получены проекции на плоскости главных компонент, оценены вклады переменных в дисперсии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PCA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b="1" dirty="0">
                <a:solidFill>
                  <a:srgbClr val="FF0000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Очевидные корреляции и тренды </a:t>
            </a:r>
            <a:br>
              <a:rPr lang="ru-RU" sz="2200" b="1" dirty="0">
                <a:solidFill>
                  <a:srgbClr val="FF0000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</a:br>
            <a:r>
              <a:rPr lang="ru-RU" sz="2200" b="1" dirty="0">
                <a:solidFill>
                  <a:srgbClr val="FF0000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 данных не установлены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Этапы предобработки и </a:t>
            </a:r>
            <a:r>
              <a:rPr lang="en-US" sz="2600" dirty="0"/>
              <a:t>EDA</a:t>
            </a:r>
            <a:endParaRPr lang="ru-RU" sz="2600" dirty="0"/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260537" y="13336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54">
            <a:extLst>
              <a:ext uri="{FF2B5EF4-FFF2-40B4-BE49-F238E27FC236}">
                <a16:creationId xmlns:a16="http://schemas.microsoft.com/office/drawing/2014/main" id="{82A0D65B-1BC4-4301-9510-9FB1E036E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62397" y="1043940"/>
            <a:ext cx="6855975" cy="5665366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1097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0" y="2007116"/>
            <a:ext cx="3797300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После предварительного масштабирования данных применяли метод главных компонент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получены проекции на плоскости главных компонент, оценены вклады переменных в дисперсии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PCA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</a:t>
            </a:r>
          </a:p>
          <a:p>
            <a:pPr algn="ctr">
              <a:lnSpc>
                <a:spcPct val="90000"/>
              </a:lnSpc>
              <a:buSzPts val="2700"/>
            </a:pPr>
            <a:r>
              <a:rPr lang="ru-RU" sz="2200" b="1" dirty="0">
                <a:solidFill>
                  <a:srgbClr val="FF0000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Очевидных тенденций к группировке данных не установлено</a:t>
            </a: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Применение </a:t>
            </a:r>
            <a:r>
              <a:rPr lang="en-US" sz="2600" dirty="0"/>
              <a:t>PCA</a:t>
            </a:r>
            <a:endParaRPr lang="ru-RU" sz="2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1097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Picture 17">
            <a:extLst>
              <a:ext uri="{FF2B5EF4-FFF2-40B4-BE49-F238E27FC236}">
                <a16:creationId xmlns:a16="http://schemas.microsoft.com/office/drawing/2014/main" id="{EDFFAA1B-38C0-4943-90CB-D2ABF550BC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7300" y="1333690"/>
            <a:ext cx="5322570" cy="2852167"/>
          </a:xfrm>
          <a:prstGeom prst="rect">
            <a:avLst/>
          </a:prstGeom>
        </p:spPr>
      </p:pic>
      <p:pic>
        <p:nvPicPr>
          <p:cNvPr id="13" name="Picture 46">
            <a:extLst>
              <a:ext uri="{FF2B5EF4-FFF2-40B4-BE49-F238E27FC236}">
                <a16:creationId xmlns:a16="http://schemas.microsoft.com/office/drawing/2014/main" id="{423BCE4C-3C42-499D-B9DC-01F614E770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97300" y="4184215"/>
            <a:ext cx="5322570" cy="2662151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AB484235-01C8-4D90-A322-A0035A72A5A2}"/>
              </a:ext>
            </a:extLst>
          </p:cNvPr>
          <p:cNvPicPr/>
          <p:nvPr/>
        </p:nvPicPr>
        <p:blipFill rotWithShape="1">
          <a:blip r:embed="rId4"/>
          <a:srcRect r="49782"/>
          <a:stretch/>
        </p:blipFill>
        <p:spPr>
          <a:xfrm>
            <a:off x="9119870" y="1276975"/>
            <a:ext cx="3072130" cy="2286335"/>
          </a:xfrm>
          <a:prstGeom prst="rect">
            <a:avLst/>
          </a:prstGeom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CCC8430A-0F44-4DA9-82DD-346A05053250}"/>
              </a:ext>
            </a:extLst>
          </p:cNvPr>
          <p:cNvPicPr/>
          <p:nvPr/>
        </p:nvPicPr>
        <p:blipFill rotWithShape="1">
          <a:blip r:embed="rId5"/>
          <a:srcRect r="50000"/>
          <a:stretch/>
        </p:blipFill>
        <p:spPr>
          <a:xfrm>
            <a:off x="9119870" y="4184215"/>
            <a:ext cx="3058795" cy="24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</TotalTime>
  <Words>1113</Words>
  <Application>Microsoft Office PowerPoint</Application>
  <PresentationFormat>Widescreen</PresentationFormat>
  <Paragraphs>144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ALS Sector Bold</vt:lpstr>
      <vt:lpstr>Open Sans</vt:lpstr>
      <vt:lpstr>Noto Sans Symbols</vt:lpstr>
      <vt:lpstr>Arial</vt:lpstr>
      <vt:lpstr>Times New Roman</vt:lpstr>
      <vt:lpstr>ALS Sector Regular</vt:lpstr>
      <vt:lpstr>If,kjyVUNE_28012021</vt:lpstr>
      <vt:lpstr>ВЫПУСКНАЯ КВАЛИФИКАЦИОННАЯ РАБОТА  по курсу  «Data Science Pro» Прогнозирование конечных свойств новых композитных материалов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Max</cp:lastModifiedBy>
  <cp:revision>134</cp:revision>
  <dcterms:created xsi:type="dcterms:W3CDTF">2021-02-24T09:03:25Z</dcterms:created>
  <dcterms:modified xsi:type="dcterms:W3CDTF">2025-12-03T16:38:47Z</dcterms:modified>
</cp:coreProperties>
</file>